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media/image3.jpeg" ContentType="image/jpe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
</Relationships>
</file>

<file path=ppt/media/image1.png>
</file>

<file path=ppt/media/image2.pn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bg-BG" sz="4400" spc="-1" strike="noStrike">
                <a:latin typeface="Arial"/>
              </a:rPr>
              <a:t>Click to move the slide</a:t>
            </a:r>
            <a:endParaRPr b="0" lang="bg-BG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bg-BG" sz="2000" spc="-1" strike="noStrike">
                <a:latin typeface="Arial"/>
              </a:rPr>
              <a:t>Click to edit the notes format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bg-BG" sz="1400" spc="-1" strike="noStrike">
                <a:latin typeface="Times New Roman"/>
              </a:rPr>
              <a:t> </a:t>
            </a:r>
            <a:endParaRPr b="0" lang="bg-BG" sz="1400" spc="-1" strike="noStrike">
              <a:latin typeface="Times New Roman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bg-BG" sz="1400" spc="-1" strike="noStrike">
                <a:latin typeface="Times New Roman"/>
              </a:rPr>
              <a:t> </a:t>
            </a:r>
            <a:endParaRPr b="0" lang="bg-BG" sz="1400" spc="-1" strike="noStrike">
              <a:latin typeface="Times New Roman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bg-BG" sz="1400" spc="-1" strike="noStrike">
                <a:latin typeface="Times New Roman"/>
              </a:rPr>
              <a:t> </a:t>
            </a:r>
            <a:endParaRPr b="0" lang="bg-BG" sz="1400" spc="-1" strike="noStrike">
              <a:latin typeface="Times New Roman"/>
            </a:endParaRPr>
          </a:p>
        </p:txBody>
      </p:sp>
      <p:sp>
        <p:nvSpPr>
          <p:cNvPr id="20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FD91C54C-6DC3-48F5-9C9D-9E73E81EDE31}" type="slidenum">
              <a:rPr b="0" lang="bg-BG" sz="1400" spc="-1" strike="noStrike">
                <a:latin typeface="Times New Roman"/>
              </a:rPr>
              <a:t>1</a:t>
            </a:fld>
            <a:endParaRPr b="0" lang="bg-BG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3000" cy="3426120"/>
          </a:xfrm>
          <a:prstGeom prst="rect">
            <a:avLst/>
          </a:prstGeom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6320" cy="411192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bg-BG" sz="20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0" y="0"/>
            <a:ext cx="357480" cy="357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576F1147-9C1F-4029-9344-DF78F47DD1B8}" type="slidenum">
              <a:rPr b="0" lang="bg-BG" sz="1800" spc="-1" strike="noStrike">
                <a:solidFill>
                  <a:srgbClr val="000000"/>
                </a:solidFill>
                <a:latin typeface="+mj-lt"/>
                <a:ea typeface="+mj-ea"/>
              </a:rPr>
              <a:t>&lt;number&gt;</a:t>
            </a:fld>
            <a:endParaRPr b="0" lang="bg-BG" sz="18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8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9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9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bg-BG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bg-BG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3189960" y="4731480"/>
            <a:ext cx="2473200" cy="30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45720" rIns="45720" tIns="45000" bIns="45000">
            <a:spAutoFit/>
          </a:bodyPr>
          <a:p>
            <a:pPr>
              <a:lnSpc>
                <a:spcPct val="100000"/>
              </a:lnSpc>
            </a:pPr>
            <a:r>
              <a:rPr b="0" lang="bg-BG" sz="1400" spc="-1" strike="noStrike">
                <a:solidFill>
                  <a:srgbClr val="535353"/>
                </a:solidFill>
                <a:latin typeface="Calibri"/>
                <a:ea typeface="Calibri"/>
              </a:rPr>
              <a:t>IETF Hackathon - &lt;Project name&gt;</a:t>
            </a:r>
            <a:endParaRPr b="0" lang="bg-BG" sz="1400" spc="-1" strike="noStrike">
              <a:latin typeface="Arial"/>
            </a:endParaRPr>
          </a:p>
        </p:txBody>
      </p:sp>
      <p:grpSp>
        <p:nvGrpSpPr>
          <p:cNvPr id="1" name="Group 2"/>
          <p:cNvGrpSpPr/>
          <p:nvPr/>
        </p:nvGrpSpPr>
        <p:grpSpPr>
          <a:xfrm>
            <a:off x="70200" y="59400"/>
            <a:ext cx="8952120" cy="4977720"/>
            <a:chOff x="70200" y="59400"/>
            <a:chExt cx="8952120" cy="4977720"/>
          </a:xfrm>
        </p:grpSpPr>
        <p:grpSp>
          <p:nvGrpSpPr>
            <p:cNvPr id="2" name="Group 3"/>
            <p:cNvGrpSpPr/>
            <p:nvPr/>
          </p:nvGrpSpPr>
          <p:grpSpPr>
            <a:xfrm>
              <a:off x="70200" y="59400"/>
              <a:ext cx="8952120" cy="4977720"/>
              <a:chOff x="70200" y="59400"/>
              <a:chExt cx="8952120" cy="4977720"/>
            </a:xfrm>
          </p:grpSpPr>
          <p:grpSp>
            <p:nvGrpSpPr>
              <p:cNvPr id="3" name="Group 4"/>
              <p:cNvGrpSpPr/>
              <p:nvPr/>
            </p:nvGrpSpPr>
            <p:grpSpPr>
              <a:xfrm>
                <a:off x="70200" y="59400"/>
                <a:ext cx="1095840" cy="1212840"/>
                <a:chOff x="70200" y="59400"/>
                <a:chExt cx="1095840" cy="1212840"/>
              </a:xfrm>
            </p:grpSpPr>
            <p:grpSp>
              <p:nvGrpSpPr>
                <p:cNvPr id="4" name="Group 5"/>
                <p:cNvGrpSpPr/>
                <p:nvPr/>
              </p:nvGrpSpPr>
              <p:grpSpPr>
                <a:xfrm>
                  <a:off x="70200" y="59400"/>
                  <a:ext cx="1095840" cy="78120"/>
                  <a:chOff x="70200" y="59400"/>
                  <a:chExt cx="1095840" cy="78120"/>
                </a:xfrm>
              </p:grpSpPr>
              <p:sp>
                <p:nvSpPr>
                  <p:cNvPr id="5" name="CustomShape 6"/>
                  <p:cNvSpPr/>
                  <p:nvPr/>
                </p:nvSpPr>
                <p:spPr>
                  <a:xfrm>
                    <a:off x="70200" y="594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" name="CustomShape 7"/>
                  <p:cNvSpPr/>
                  <p:nvPr/>
                </p:nvSpPr>
                <p:spPr>
                  <a:xfrm>
                    <a:off x="270360" y="59400"/>
                    <a:ext cx="907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" name="CustomShape 8"/>
                  <p:cNvSpPr/>
                  <p:nvPr/>
                </p:nvSpPr>
                <p:spPr>
                  <a:xfrm>
                    <a:off x="471960" y="59400"/>
                    <a:ext cx="907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" name="CustomShape 9"/>
                  <p:cNvSpPr/>
                  <p:nvPr/>
                </p:nvSpPr>
                <p:spPr>
                  <a:xfrm>
                    <a:off x="672120" y="594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" name="CustomShape 10"/>
                  <p:cNvSpPr/>
                  <p:nvPr/>
                </p:nvSpPr>
                <p:spPr>
                  <a:xfrm>
                    <a:off x="871920" y="594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" name="CustomShape 11"/>
                  <p:cNvSpPr/>
                  <p:nvPr/>
                </p:nvSpPr>
                <p:spPr>
                  <a:xfrm>
                    <a:off x="1073520" y="594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11" name="Group 12"/>
                <p:cNvGrpSpPr/>
                <p:nvPr/>
              </p:nvGrpSpPr>
              <p:grpSpPr>
                <a:xfrm>
                  <a:off x="70200" y="219240"/>
                  <a:ext cx="1095840" cy="78120"/>
                  <a:chOff x="70200" y="219240"/>
                  <a:chExt cx="1095840" cy="78120"/>
                </a:xfrm>
              </p:grpSpPr>
              <p:sp>
                <p:nvSpPr>
                  <p:cNvPr id="12" name="CustomShape 13"/>
                  <p:cNvSpPr/>
                  <p:nvPr/>
                </p:nvSpPr>
                <p:spPr>
                  <a:xfrm>
                    <a:off x="70200" y="21924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3" name="CustomShape 14"/>
                  <p:cNvSpPr/>
                  <p:nvPr/>
                </p:nvSpPr>
                <p:spPr>
                  <a:xfrm>
                    <a:off x="270360" y="219240"/>
                    <a:ext cx="907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4" name="CustomShape 15"/>
                  <p:cNvSpPr/>
                  <p:nvPr/>
                </p:nvSpPr>
                <p:spPr>
                  <a:xfrm>
                    <a:off x="471960" y="219240"/>
                    <a:ext cx="907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5" name="CustomShape 16"/>
                  <p:cNvSpPr/>
                  <p:nvPr/>
                </p:nvSpPr>
                <p:spPr>
                  <a:xfrm>
                    <a:off x="672120" y="21924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6" name="CustomShape 17"/>
                  <p:cNvSpPr/>
                  <p:nvPr/>
                </p:nvSpPr>
                <p:spPr>
                  <a:xfrm>
                    <a:off x="871920" y="21924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7" name="CustomShape 18"/>
                  <p:cNvSpPr/>
                  <p:nvPr/>
                </p:nvSpPr>
                <p:spPr>
                  <a:xfrm>
                    <a:off x="1073520" y="21924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18" name="Group 19"/>
                <p:cNvGrpSpPr/>
                <p:nvPr/>
              </p:nvGrpSpPr>
              <p:grpSpPr>
                <a:xfrm>
                  <a:off x="70200" y="382320"/>
                  <a:ext cx="1095840" cy="78120"/>
                  <a:chOff x="70200" y="382320"/>
                  <a:chExt cx="1095840" cy="78120"/>
                </a:xfrm>
              </p:grpSpPr>
              <p:sp>
                <p:nvSpPr>
                  <p:cNvPr id="19" name="CustomShape 20"/>
                  <p:cNvSpPr/>
                  <p:nvPr/>
                </p:nvSpPr>
                <p:spPr>
                  <a:xfrm>
                    <a:off x="70200" y="3823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0" name="CustomShape 21"/>
                  <p:cNvSpPr/>
                  <p:nvPr/>
                </p:nvSpPr>
                <p:spPr>
                  <a:xfrm>
                    <a:off x="270360" y="382320"/>
                    <a:ext cx="907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1" name="CustomShape 22"/>
                  <p:cNvSpPr/>
                  <p:nvPr/>
                </p:nvSpPr>
                <p:spPr>
                  <a:xfrm>
                    <a:off x="471960" y="382320"/>
                    <a:ext cx="907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2" name="CustomShape 23"/>
                  <p:cNvSpPr/>
                  <p:nvPr/>
                </p:nvSpPr>
                <p:spPr>
                  <a:xfrm>
                    <a:off x="672120" y="3823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3" name="CustomShape 24"/>
                  <p:cNvSpPr/>
                  <p:nvPr/>
                </p:nvSpPr>
                <p:spPr>
                  <a:xfrm>
                    <a:off x="871920" y="3823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4" name="CustomShape 25"/>
                  <p:cNvSpPr/>
                  <p:nvPr/>
                </p:nvSpPr>
                <p:spPr>
                  <a:xfrm>
                    <a:off x="1073520" y="3823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25" name="Group 26"/>
                <p:cNvGrpSpPr/>
                <p:nvPr/>
              </p:nvGrpSpPr>
              <p:grpSpPr>
                <a:xfrm>
                  <a:off x="70200" y="545400"/>
                  <a:ext cx="1095840" cy="78120"/>
                  <a:chOff x="70200" y="545400"/>
                  <a:chExt cx="1095840" cy="78120"/>
                </a:xfrm>
              </p:grpSpPr>
              <p:sp>
                <p:nvSpPr>
                  <p:cNvPr id="26" name="CustomShape 27"/>
                  <p:cNvSpPr/>
                  <p:nvPr/>
                </p:nvSpPr>
                <p:spPr>
                  <a:xfrm>
                    <a:off x="70200" y="54540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7" name="CustomShape 28"/>
                  <p:cNvSpPr/>
                  <p:nvPr/>
                </p:nvSpPr>
                <p:spPr>
                  <a:xfrm>
                    <a:off x="270360" y="545400"/>
                    <a:ext cx="907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8" name="CustomShape 29"/>
                  <p:cNvSpPr/>
                  <p:nvPr/>
                </p:nvSpPr>
                <p:spPr>
                  <a:xfrm>
                    <a:off x="471960" y="545400"/>
                    <a:ext cx="907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29" name="CustomShape 30"/>
                  <p:cNvSpPr/>
                  <p:nvPr/>
                </p:nvSpPr>
                <p:spPr>
                  <a:xfrm>
                    <a:off x="672120" y="54540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0" name="CustomShape 31"/>
                  <p:cNvSpPr/>
                  <p:nvPr/>
                </p:nvSpPr>
                <p:spPr>
                  <a:xfrm>
                    <a:off x="871920" y="54540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1" name="CustomShape 32"/>
                  <p:cNvSpPr/>
                  <p:nvPr/>
                </p:nvSpPr>
                <p:spPr>
                  <a:xfrm>
                    <a:off x="1073520" y="54540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32" name="Group 33"/>
                <p:cNvGrpSpPr/>
                <p:nvPr/>
              </p:nvGrpSpPr>
              <p:grpSpPr>
                <a:xfrm>
                  <a:off x="70200" y="705960"/>
                  <a:ext cx="1095840" cy="78120"/>
                  <a:chOff x="70200" y="705960"/>
                  <a:chExt cx="1095840" cy="78120"/>
                </a:xfrm>
              </p:grpSpPr>
              <p:sp>
                <p:nvSpPr>
                  <p:cNvPr id="33" name="CustomShape 34"/>
                  <p:cNvSpPr/>
                  <p:nvPr/>
                </p:nvSpPr>
                <p:spPr>
                  <a:xfrm>
                    <a:off x="70200" y="70596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4" name="CustomShape 35"/>
                  <p:cNvSpPr/>
                  <p:nvPr/>
                </p:nvSpPr>
                <p:spPr>
                  <a:xfrm>
                    <a:off x="270360" y="705960"/>
                    <a:ext cx="907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5" name="CustomShape 36"/>
                  <p:cNvSpPr/>
                  <p:nvPr/>
                </p:nvSpPr>
                <p:spPr>
                  <a:xfrm>
                    <a:off x="471960" y="705960"/>
                    <a:ext cx="907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6" name="CustomShape 37"/>
                  <p:cNvSpPr/>
                  <p:nvPr/>
                </p:nvSpPr>
                <p:spPr>
                  <a:xfrm>
                    <a:off x="672120" y="70596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7" name="CustomShape 38"/>
                  <p:cNvSpPr/>
                  <p:nvPr/>
                </p:nvSpPr>
                <p:spPr>
                  <a:xfrm>
                    <a:off x="871920" y="70596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38" name="CustomShape 39"/>
                  <p:cNvSpPr/>
                  <p:nvPr/>
                </p:nvSpPr>
                <p:spPr>
                  <a:xfrm>
                    <a:off x="1073520" y="70596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39" name="Group 40"/>
                <p:cNvGrpSpPr/>
                <p:nvPr/>
              </p:nvGrpSpPr>
              <p:grpSpPr>
                <a:xfrm>
                  <a:off x="70200" y="869040"/>
                  <a:ext cx="1095840" cy="78120"/>
                  <a:chOff x="70200" y="869040"/>
                  <a:chExt cx="1095840" cy="78120"/>
                </a:xfrm>
              </p:grpSpPr>
              <p:sp>
                <p:nvSpPr>
                  <p:cNvPr id="40" name="CustomShape 41"/>
                  <p:cNvSpPr/>
                  <p:nvPr/>
                </p:nvSpPr>
                <p:spPr>
                  <a:xfrm>
                    <a:off x="70200" y="8690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1" name="CustomShape 42"/>
                  <p:cNvSpPr/>
                  <p:nvPr/>
                </p:nvSpPr>
                <p:spPr>
                  <a:xfrm>
                    <a:off x="270360" y="869040"/>
                    <a:ext cx="907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2" name="CustomShape 43"/>
                  <p:cNvSpPr/>
                  <p:nvPr/>
                </p:nvSpPr>
                <p:spPr>
                  <a:xfrm>
                    <a:off x="471960" y="869040"/>
                    <a:ext cx="907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3" name="CustomShape 44"/>
                  <p:cNvSpPr/>
                  <p:nvPr/>
                </p:nvSpPr>
                <p:spPr>
                  <a:xfrm>
                    <a:off x="672120" y="8690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4" name="CustomShape 45"/>
                  <p:cNvSpPr/>
                  <p:nvPr/>
                </p:nvSpPr>
                <p:spPr>
                  <a:xfrm>
                    <a:off x="871920" y="8690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5" name="CustomShape 46"/>
                  <p:cNvSpPr/>
                  <p:nvPr/>
                </p:nvSpPr>
                <p:spPr>
                  <a:xfrm>
                    <a:off x="1073520" y="8690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46" name="Group 47"/>
                <p:cNvGrpSpPr/>
                <p:nvPr/>
              </p:nvGrpSpPr>
              <p:grpSpPr>
                <a:xfrm>
                  <a:off x="70200" y="1031040"/>
                  <a:ext cx="1095840" cy="78120"/>
                  <a:chOff x="70200" y="1031040"/>
                  <a:chExt cx="1095840" cy="78120"/>
                </a:xfrm>
              </p:grpSpPr>
              <p:sp>
                <p:nvSpPr>
                  <p:cNvPr id="47" name="CustomShape 48"/>
                  <p:cNvSpPr/>
                  <p:nvPr/>
                </p:nvSpPr>
                <p:spPr>
                  <a:xfrm>
                    <a:off x="70200" y="103104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8" name="CustomShape 49"/>
                  <p:cNvSpPr/>
                  <p:nvPr/>
                </p:nvSpPr>
                <p:spPr>
                  <a:xfrm>
                    <a:off x="270360" y="1031040"/>
                    <a:ext cx="907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49" name="CustomShape 50"/>
                  <p:cNvSpPr/>
                  <p:nvPr/>
                </p:nvSpPr>
                <p:spPr>
                  <a:xfrm>
                    <a:off x="471960" y="1031040"/>
                    <a:ext cx="907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0" name="CustomShape 51"/>
                  <p:cNvSpPr/>
                  <p:nvPr/>
                </p:nvSpPr>
                <p:spPr>
                  <a:xfrm>
                    <a:off x="672120" y="103104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1" name="CustomShape 52"/>
                  <p:cNvSpPr/>
                  <p:nvPr/>
                </p:nvSpPr>
                <p:spPr>
                  <a:xfrm>
                    <a:off x="871920" y="103104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2" name="CustomShape 53"/>
                  <p:cNvSpPr/>
                  <p:nvPr/>
                </p:nvSpPr>
                <p:spPr>
                  <a:xfrm>
                    <a:off x="1073520" y="103104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53" name="Group 54"/>
                <p:cNvGrpSpPr/>
                <p:nvPr/>
              </p:nvGrpSpPr>
              <p:grpSpPr>
                <a:xfrm>
                  <a:off x="70200" y="1194120"/>
                  <a:ext cx="1095840" cy="78120"/>
                  <a:chOff x="70200" y="1194120"/>
                  <a:chExt cx="1095840" cy="78120"/>
                </a:xfrm>
              </p:grpSpPr>
              <p:sp>
                <p:nvSpPr>
                  <p:cNvPr id="54" name="CustomShape 55"/>
                  <p:cNvSpPr/>
                  <p:nvPr/>
                </p:nvSpPr>
                <p:spPr>
                  <a:xfrm>
                    <a:off x="70200" y="119412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5" name="CustomShape 56"/>
                  <p:cNvSpPr/>
                  <p:nvPr/>
                </p:nvSpPr>
                <p:spPr>
                  <a:xfrm>
                    <a:off x="270360" y="1194120"/>
                    <a:ext cx="907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6" name="CustomShape 57"/>
                  <p:cNvSpPr/>
                  <p:nvPr/>
                </p:nvSpPr>
                <p:spPr>
                  <a:xfrm>
                    <a:off x="471960" y="1194120"/>
                    <a:ext cx="907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7" name="CustomShape 58"/>
                  <p:cNvSpPr/>
                  <p:nvPr/>
                </p:nvSpPr>
                <p:spPr>
                  <a:xfrm>
                    <a:off x="672120" y="119412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8" name="CustomShape 59"/>
                  <p:cNvSpPr/>
                  <p:nvPr/>
                </p:nvSpPr>
                <p:spPr>
                  <a:xfrm>
                    <a:off x="871920" y="119412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59" name="CustomShape 60"/>
                  <p:cNvSpPr/>
                  <p:nvPr/>
                </p:nvSpPr>
                <p:spPr>
                  <a:xfrm>
                    <a:off x="1073520" y="119412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</p:grpSp>
          <p:grpSp>
            <p:nvGrpSpPr>
              <p:cNvPr id="60" name="Group 61"/>
              <p:cNvGrpSpPr/>
              <p:nvPr/>
            </p:nvGrpSpPr>
            <p:grpSpPr>
              <a:xfrm>
                <a:off x="7928280" y="3824280"/>
                <a:ext cx="1094040" cy="1212840"/>
                <a:chOff x="7928280" y="3824280"/>
                <a:chExt cx="1094040" cy="1212840"/>
              </a:xfrm>
            </p:grpSpPr>
            <p:grpSp>
              <p:nvGrpSpPr>
                <p:cNvPr id="61" name="Group 62"/>
                <p:cNvGrpSpPr/>
                <p:nvPr/>
              </p:nvGrpSpPr>
              <p:grpSpPr>
                <a:xfrm>
                  <a:off x="7928280" y="3824280"/>
                  <a:ext cx="1094040" cy="78120"/>
                  <a:chOff x="7928280" y="3824280"/>
                  <a:chExt cx="1094040" cy="78120"/>
                </a:xfrm>
              </p:grpSpPr>
              <p:sp>
                <p:nvSpPr>
                  <p:cNvPr id="62" name="CustomShape 63"/>
                  <p:cNvSpPr/>
                  <p:nvPr/>
                </p:nvSpPr>
                <p:spPr>
                  <a:xfrm>
                    <a:off x="7928280" y="3824280"/>
                    <a:ext cx="907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3" name="CustomShape 64"/>
                  <p:cNvSpPr/>
                  <p:nvPr/>
                </p:nvSpPr>
                <p:spPr>
                  <a:xfrm>
                    <a:off x="8121960" y="3824280"/>
                    <a:ext cx="9720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4" name="CustomShape 65"/>
                  <p:cNvSpPr/>
                  <p:nvPr/>
                </p:nvSpPr>
                <p:spPr>
                  <a:xfrm>
                    <a:off x="8328240" y="382428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5" name="CustomShape 66"/>
                  <p:cNvSpPr/>
                  <p:nvPr/>
                </p:nvSpPr>
                <p:spPr>
                  <a:xfrm>
                    <a:off x="8528400" y="3824280"/>
                    <a:ext cx="925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6" name="CustomShape 67"/>
                  <p:cNvSpPr/>
                  <p:nvPr/>
                </p:nvSpPr>
                <p:spPr>
                  <a:xfrm>
                    <a:off x="8730000" y="3824280"/>
                    <a:ext cx="907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67" name="CustomShape 68"/>
                  <p:cNvSpPr/>
                  <p:nvPr/>
                </p:nvSpPr>
                <p:spPr>
                  <a:xfrm>
                    <a:off x="8931600" y="3824280"/>
                    <a:ext cx="90720" cy="78120"/>
                  </a:xfrm>
                  <a:prstGeom prst="rect">
                    <a:avLst/>
                  </a:prstGeom>
                  <a:solidFill>
                    <a:srgbClr val="dadada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68" name="Group 69"/>
                <p:cNvGrpSpPr/>
                <p:nvPr/>
              </p:nvGrpSpPr>
              <p:grpSpPr>
                <a:xfrm>
                  <a:off x="7928280" y="3983760"/>
                  <a:ext cx="1094040" cy="78120"/>
                  <a:chOff x="7928280" y="3983760"/>
                  <a:chExt cx="1094040" cy="78120"/>
                </a:xfrm>
              </p:grpSpPr>
              <p:sp>
                <p:nvSpPr>
                  <p:cNvPr id="69" name="CustomShape 70"/>
                  <p:cNvSpPr/>
                  <p:nvPr/>
                </p:nvSpPr>
                <p:spPr>
                  <a:xfrm>
                    <a:off x="7928280" y="3983760"/>
                    <a:ext cx="907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0" name="CustomShape 71"/>
                  <p:cNvSpPr/>
                  <p:nvPr/>
                </p:nvSpPr>
                <p:spPr>
                  <a:xfrm>
                    <a:off x="8121960" y="3983760"/>
                    <a:ext cx="9720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1" name="CustomShape 72"/>
                  <p:cNvSpPr/>
                  <p:nvPr/>
                </p:nvSpPr>
                <p:spPr>
                  <a:xfrm>
                    <a:off x="8328240" y="398376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2" name="CustomShape 73"/>
                  <p:cNvSpPr/>
                  <p:nvPr/>
                </p:nvSpPr>
                <p:spPr>
                  <a:xfrm>
                    <a:off x="8528400" y="3983760"/>
                    <a:ext cx="925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3" name="CustomShape 74"/>
                  <p:cNvSpPr/>
                  <p:nvPr/>
                </p:nvSpPr>
                <p:spPr>
                  <a:xfrm>
                    <a:off x="8730000" y="3983760"/>
                    <a:ext cx="907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4" name="CustomShape 75"/>
                  <p:cNvSpPr/>
                  <p:nvPr/>
                </p:nvSpPr>
                <p:spPr>
                  <a:xfrm>
                    <a:off x="8931600" y="3983760"/>
                    <a:ext cx="90720" cy="78120"/>
                  </a:xfrm>
                  <a:prstGeom prst="rect">
                    <a:avLst/>
                  </a:prstGeom>
                  <a:solidFill>
                    <a:srgbClr val="cecece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75" name="Group 76"/>
                <p:cNvGrpSpPr/>
                <p:nvPr/>
              </p:nvGrpSpPr>
              <p:grpSpPr>
                <a:xfrm>
                  <a:off x="7928280" y="4146840"/>
                  <a:ext cx="1094040" cy="78120"/>
                  <a:chOff x="7928280" y="4146840"/>
                  <a:chExt cx="1094040" cy="78120"/>
                </a:xfrm>
              </p:grpSpPr>
              <p:sp>
                <p:nvSpPr>
                  <p:cNvPr id="76" name="CustomShape 77"/>
                  <p:cNvSpPr/>
                  <p:nvPr/>
                </p:nvSpPr>
                <p:spPr>
                  <a:xfrm>
                    <a:off x="7928280" y="4146840"/>
                    <a:ext cx="907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7" name="CustomShape 78"/>
                  <p:cNvSpPr/>
                  <p:nvPr/>
                </p:nvSpPr>
                <p:spPr>
                  <a:xfrm>
                    <a:off x="8121960" y="4146840"/>
                    <a:ext cx="9720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8" name="CustomShape 79"/>
                  <p:cNvSpPr/>
                  <p:nvPr/>
                </p:nvSpPr>
                <p:spPr>
                  <a:xfrm>
                    <a:off x="8328240" y="41468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79" name="CustomShape 80"/>
                  <p:cNvSpPr/>
                  <p:nvPr/>
                </p:nvSpPr>
                <p:spPr>
                  <a:xfrm>
                    <a:off x="8528400" y="4146840"/>
                    <a:ext cx="925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0" name="CustomShape 81"/>
                  <p:cNvSpPr/>
                  <p:nvPr/>
                </p:nvSpPr>
                <p:spPr>
                  <a:xfrm>
                    <a:off x="8730000" y="4146840"/>
                    <a:ext cx="907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1" name="CustomShape 82"/>
                  <p:cNvSpPr/>
                  <p:nvPr/>
                </p:nvSpPr>
                <p:spPr>
                  <a:xfrm>
                    <a:off x="8931600" y="4146840"/>
                    <a:ext cx="90720" cy="78120"/>
                  </a:xfrm>
                  <a:prstGeom prst="rect">
                    <a:avLst/>
                  </a:prstGeom>
                  <a:solidFill>
                    <a:srgbClr val="a1a1a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82" name="Group 83"/>
                <p:cNvGrpSpPr/>
                <p:nvPr/>
              </p:nvGrpSpPr>
              <p:grpSpPr>
                <a:xfrm>
                  <a:off x="7928280" y="4309920"/>
                  <a:ext cx="1094040" cy="78120"/>
                  <a:chOff x="7928280" y="4309920"/>
                  <a:chExt cx="1094040" cy="78120"/>
                </a:xfrm>
              </p:grpSpPr>
              <p:sp>
                <p:nvSpPr>
                  <p:cNvPr id="83" name="CustomShape 84"/>
                  <p:cNvSpPr/>
                  <p:nvPr/>
                </p:nvSpPr>
                <p:spPr>
                  <a:xfrm>
                    <a:off x="7928280" y="4309920"/>
                    <a:ext cx="907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4" name="CustomShape 85"/>
                  <p:cNvSpPr/>
                  <p:nvPr/>
                </p:nvSpPr>
                <p:spPr>
                  <a:xfrm>
                    <a:off x="8121960" y="4309920"/>
                    <a:ext cx="9720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5" name="CustomShape 86"/>
                  <p:cNvSpPr/>
                  <p:nvPr/>
                </p:nvSpPr>
                <p:spPr>
                  <a:xfrm>
                    <a:off x="8328240" y="430992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6" name="CustomShape 87"/>
                  <p:cNvSpPr/>
                  <p:nvPr/>
                </p:nvSpPr>
                <p:spPr>
                  <a:xfrm>
                    <a:off x="8528400" y="4309920"/>
                    <a:ext cx="925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7" name="CustomShape 88"/>
                  <p:cNvSpPr/>
                  <p:nvPr/>
                </p:nvSpPr>
                <p:spPr>
                  <a:xfrm>
                    <a:off x="8730000" y="4309920"/>
                    <a:ext cx="907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88" name="CustomShape 89"/>
                  <p:cNvSpPr/>
                  <p:nvPr/>
                </p:nvSpPr>
                <p:spPr>
                  <a:xfrm>
                    <a:off x="8931600" y="4309920"/>
                    <a:ext cx="90720" cy="78120"/>
                  </a:xfrm>
                  <a:prstGeom prst="rect">
                    <a:avLst/>
                  </a:prstGeom>
                  <a:solidFill>
                    <a:srgbClr val="919191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89" name="Group 90"/>
                <p:cNvGrpSpPr/>
                <p:nvPr/>
              </p:nvGrpSpPr>
              <p:grpSpPr>
                <a:xfrm>
                  <a:off x="7928280" y="4470840"/>
                  <a:ext cx="1094040" cy="78120"/>
                  <a:chOff x="7928280" y="4470840"/>
                  <a:chExt cx="1094040" cy="78120"/>
                </a:xfrm>
              </p:grpSpPr>
              <p:sp>
                <p:nvSpPr>
                  <p:cNvPr id="90" name="CustomShape 91"/>
                  <p:cNvSpPr/>
                  <p:nvPr/>
                </p:nvSpPr>
                <p:spPr>
                  <a:xfrm>
                    <a:off x="7928280" y="4470840"/>
                    <a:ext cx="907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1" name="CustomShape 92"/>
                  <p:cNvSpPr/>
                  <p:nvPr/>
                </p:nvSpPr>
                <p:spPr>
                  <a:xfrm>
                    <a:off x="8121960" y="4470840"/>
                    <a:ext cx="9720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2" name="CustomShape 93"/>
                  <p:cNvSpPr/>
                  <p:nvPr/>
                </p:nvSpPr>
                <p:spPr>
                  <a:xfrm>
                    <a:off x="8328240" y="447084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3" name="CustomShape 94"/>
                  <p:cNvSpPr/>
                  <p:nvPr/>
                </p:nvSpPr>
                <p:spPr>
                  <a:xfrm>
                    <a:off x="8528400" y="4470840"/>
                    <a:ext cx="925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4" name="CustomShape 95"/>
                  <p:cNvSpPr/>
                  <p:nvPr/>
                </p:nvSpPr>
                <p:spPr>
                  <a:xfrm>
                    <a:off x="8730000" y="4470840"/>
                    <a:ext cx="907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5" name="CustomShape 96"/>
                  <p:cNvSpPr/>
                  <p:nvPr/>
                </p:nvSpPr>
                <p:spPr>
                  <a:xfrm>
                    <a:off x="8931600" y="4470840"/>
                    <a:ext cx="90720" cy="78120"/>
                  </a:xfrm>
                  <a:prstGeom prst="rect">
                    <a:avLst/>
                  </a:prstGeom>
                  <a:solidFill>
                    <a:srgbClr val="67676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96" name="Group 97"/>
                <p:cNvGrpSpPr/>
                <p:nvPr/>
              </p:nvGrpSpPr>
              <p:grpSpPr>
                <a:xfrm>
                  <a:off x="7928280" y="4633920"/>
                  <a:ext cx="1094040" cy="78120"/>
                  <a:chOff x="7928280" y="4633920"/>
                  <a:chExt cx="1094040" cy="78120"/>
                </a:xfrm>
              </p:grpSpPr>
              <p:sp>
                <p:nvSpPr>
                  <p:cNvPr id="97" name="CustomShape 98"/>
                  <p:cNvSpPr/>
                  <p:nvPr/>
                </p:nvSpPr>
                <p:spPr>
                  <a:xfrm>
                    <a:off x="7928280" y="4633920"/>
                    <a:ext cx="907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8" name="CustomShape 99"/>
                  <p:cNvSpPr/>
                  <p:nvPr/>
                </p:nvSpPr>
                <p:spPr>
                  <a:xfrm>
                    <a:off x="8121960" y="4633920"/>
                    <a:ext cx="9720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99" name="CustomShape 100"/>
                  <p:cNvSpPr/>
                  <p:nvPr/>
                </p:nvSpPr>
                <p:spPr>
                  <a:xfrm>
                    <a:off x="8328240" y="46339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0" name="CustomShape 101"/>
                  <p:cNvSpPr/>
                  <p:nvPr/>
                </p:nvSpPr>
                <p:spPr>
                  <a:xfrm>
                    <a:off x="8528400" y="4633920"/>
                    <a:ext cx="925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1" name="CustomShape 102"/>
                  <p:cNvSpPr/>
                  <p:nvPr/>
                </p:nvSpPr>
                <p:spPr>
                  <a:xfrm>
                    <a:off x="8730000" y="4633920"/>
                    <a:ext cx="907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2" name="CustomShape 103"/>
                  <p:cNvSpPr/>
                  <p:nvPr/>
                </p:nvSpPr>
                <p:spPr>
                  <a:xfrm>
                    <a:off x="8931600" y="4633920"/>
                    <a:ext cx="90720" cy="78120"/>
                  </a:xfrm>
                  <a:prstGeom prst="rect">
                    <a:avLst/>
                  </a:prstGeom>
                  <a:solidFill>
                    <a:srgbClr val="474747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103" name="Group 104"/>
                <p:cNvGrpSpPr/>
                <p:nvPr/>
              </p:nvGrpSpPr>
              <p:grpSpPr>
                <a:xfrm>
                  <a:off x="7928280" y="4795920"/>
                  <a:ext cx="1094040" cy="78120"/>
                  <a:chOff x="7928280" y="4795920"/>
                  <a:chExt cx="1094040" cy="78120"/>
                </a:xfrm>
              </p:grpSpPr>
              <p:sp>
                <p:nvSpPr>
                  <p:cNvPr id="104" name="CustomShape 105"/>
                  <p:cNvSpPr/>
                  <p:nvPr/>
                </p:nvSpPr>
                <p:spPr>
                  <a:xfrm>
                    <a:off x="7928280" y="4795920"/>
                    <a:ext cx="907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5" name="CustomShape 106"/>
                  <p:cNvSpPr/>
                  <p:nvPr/>
                </p:nvSpPr>
                <p:spPr>
                  <a:xfrm>
                    <a:off x="8121960" y="4795920"/>
                    <a:ext cx="9720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6" name="CustomShape 107"/>
                  <p:cNvSpPr/>
                  <p:nvPr/>
                </p:nvSpPr>
                <p:spPr>
                  <a:xfrm>
                    <a:off x="8328240" y="479592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7" name="CustomShape 108"/>
                  <p:cNvSpPr/>
                  <p:nvPr/>
                </p:nvSpPr>
                <p:spPr>
                  <a:xfrm>
                    <a:off x="8528400" y="4795920"/>
                    <a:ext cx="925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8" name="CustomShape 109"/>
                  <p:cNvSpPr/>
                  <p:nvPr/>
                </p:nvSpPr>
                <p:spPr>
                  <a:xfrm>
                    <a:off x="8730000" y="4795920"/>
                    <a:ext cx="907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09" name="CustomShape 110"/>
                  <p:cNvSpPr/>
                  <p:nvPr/>
                </p:nvSpPr>
                <p:spPr>
                  <a:xfrm>
                    <a:off x="8931600" y="4795920"/>
                    <a:ext cx="90720" cy="78120"/>
                  </a:xfrm>
                  <a:prstGeom prst="rect">
                    <a:avLst/>
                  </a:prstGeom>
                  <a:solidFill>
                    <a:srgbClr val="33333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  <p:grpSp>
              <p:nvGrpSpPr>
                <p:cNvPr id="110" name="Group 111"/>
                <p:cNvGrpSpPr/>
                <p:nvPr/>
              </p:nvGrpSpPr>
              <p:grpSpPr>
                <a:xfrm>
                  <a:off x="7928280" y="4959000"/>
                  <a:ext cx="1094040" cy="78120"/>
                  <a:chOff x="7928280" y="4959000"/>
                  <a:chExt cx="1094040" cy="78120"/>
                </a:xfrm>
              </p:grpSpPr>
              <p:sp>
                <p:nvSpPr>
                  <p:cNvPr id="111" name="CustomShape 112"/>
                  <p:cNvSpPr/>
                  <p:nvPr/>
                </p:nvSpPr>
                <p:spPr>
                  <a:xfrm>
                    <a:off x="7928280" y="4959000"/>
                    <a:ext cx="907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12" name="CustomShape 113"/>
                  <p:cNvSpPr/>
                  <p:nvPr/>
                </p:nvSpPr>
                <p:spPr>
                  <a:xfrm>
                    <a:off x="8121960" y="4959000"/>
                    <a:ext cx="9720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13" name="CustomShape 114"/>
                  <p:cNvSpPr/>
                  <p:nvPr/>
                </p:nvSpPr>
                <p:spPr>
                  <a:xfrm>
                    <a:off x="8328240" y="49590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14" name="CustomShape 115"/>
                  <p:cNvSpPr/>
                  <p:nvPr/>
                </p:nvSpPr>
                <p:spPr>
                  <a:xfrm>
                    <a:off x="8528400" y="4959000"/>
                    <a:ext cx="925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15" name="CustomShape 116"/>
                  <p:cNvSpPr/>
                  <p:nvPr/>
                </p:nvSpPr>
                <p:spPr>
                  <a:xfrm>
                    <a:off x="8730000" y="4959000"/>
                    <a:ext cx="907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  <p:sp>
                <p:nvSpPr>
                  <p:cNvPr id="116" name="CustomShape 117"/>
                  <p:cNvSpPr/>
                  <p:nvPr/>
                </p:nvSpPr>
                <p:spPr>
                  <a:xfrm>
                    <a:off x="8931600" y="4959000"/>
                    <a:ext cx="90720" cy="78120"/>
                  </a:xfrm>
                  <a:prstGeom prst="rect">
                    <a:avLst/>
                  </a:prstGeom>
                  <a:solidFill>
                    <a:srgbClr val="232323"/>
                  </a:solidFill>
                  <a:ln w="12600">
                    <a:noFill/>
                  </a:ln>
                  <a:effectLst>
                    <a:outerShdw blurRad="63500" dir="2700000" dist="53966" rotWithShape="0">
                      <a:srgbClr val="000000">
                        <a:alpha val="75000"/>
                      </a:srgbClr>
                    </a:outerShdw>
                  </a:effectLst>
                </p:spPr>
                <p:style>
                  <a:lnRef idx="0"/>
                  <a:fillRef idx="0"/>
                  <a:effectRef idx="0"/>
                  <a:fontRef idx="minor"/>
                </p:style>
              </p:sp>
            </p:grpSp>
          </p:grpSp>
        </p:grpSp>
        <p:sp>
          <p:nvSpPr>
            <p:cNvPr id="117" name="CustomShape 118"/>
            <p:cNvSpPr/>
            <p:nvPr/>
          </p:nvSpPr>
          <p:spPr>
            <a:xfrm>
              <a:off x="464040" y="361800"/>
              <a:ext cx="8213760" cy="4416840"/>
            </a:xfrm>
            <a:prstGeom prst="rect">
              <a:avLst/>
            </a:prstGeom>
            <a:solidFill>
              <a:srgbClr val="ffffff"/>
            </a:solidFill>
            <a:ln w="12600">
              <a:solidFill>
                <a:srgbClr val="000000"/>
              </a:solidFill>
              <a:miter/>
            </a:ln>
            <a:effectLst>
              <a:outerShdw blurRad="63500" dir="2700000" dist="71276" rotWithShape="0">
                <a:srgbClr val="232323">
                  <a:alpha val="75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18" name="Picture 121" descr=""/>
          <p:cNvPicPr/>
          <p:nvPr/>
        </p:nvPicPr>
        <p:blipFill>
          <a:blip r:embed="rId2"/>
          <a:stretch/>
        </p:blipFill>
        <p:spPr>
          <a:xfrm>
            <a:off x="622800" y="4245840"/>
            <a:ext cx="974520" cy="437760"/>
          </a:xfrm>
          <a:prstGeom prst="rect">
            <a:avLst/>
          </a:prstGeom>
          <a:ln w="12600">
            <a:noFill/>
          </a:ln>
        </p:spPr>
      </p:pic>
      <p:sp>
        <p:nvSpPr>
          <p:cNvPr id="119" name="PlaceHolder 119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bg-BG" sz="4400" spc="-1" strike="noStrike">
                <a:latin typeface="Arial"/>
              </a:rPr>
              <a:t>Click to edit the title text format</a:t>
            </a:r>
            <a:endParaRPr b="0" lang="bg-BG" sz="4400" spc="-1" strike="noStrike">
              <a:latin typeface="Arial"/>
            </a:endParaRPr>
          </a:p>
        </p:txBody>
      </p:sp>
      <p:sp>
        <p:nvSpPr>
          <p:cNvPr id="120" name="PlaceHolder 12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3200" spc="-1" strike="noStrike">
                <a:latin typeface="Arial"/>
              </a:rPr>
              <a:t>Click to edit the outline text format</a:t>
            </a:r>
            <a:endParaRPr b="0" lang="bg-BG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bg-BG" sz="2800" spc="-1" strike="noStrike">
                <a:latin typeface="Arial"/>
              </a:rPr>
              <a:t>Second Outline Level</a:t>
            </a:r>
            <a:endParaRPr b="0" lang="bg-BG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400" spc="-1" strike="noStrike">
                <a:latin typeface="Arial"/>
              </a:rPr>
              <a:t>Third Outline Level</a:t>
            </a:r>
            <a:endParaRPr b="0" lang="bg-BG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bg-BG" sz="2000" spc="-1" strike="noStrike">
                <a:latin typeface="Arial"/>
              </a:rPr>
              <a:t>Fourth Outline Level</a:t>
            </a:r>
            <a:endParaRPr b="0" lang="bg-BG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Fifth Outline Level</a:t>
            </a:r>
            <a:endParaRPr b="0" lang="bg-BG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Sixth Outline Level</a:t>
            </a:r>
            <a:endParaRPr b="0" lang="bg-BG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Seventh Outline Level</a:t>
            </a:r>
            <a:endParaRPr b="0" lang="bg-BG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1394280" y="4731480"/>
            <a:ext cx="6071400" cy="302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45720" rIns="45720" tIns="45000" bIns="45000">
            <a:spAutoFit/>
          </a:bodyPr>
          <a:p>
            <a:pPr>
              <a:lnSpc>
                <a:spcPct val="100000"/>
              </a:lnSpc>
            </a:pPr>
            <a:r>
              <a:rPr b="0" lang="bg-BG" sz="1400" spc="-1" strike="noStrike">
                <a:solidFill>
                  <a:srgbClr val="535353"/>
                </a:solidFill>
                <a:latin typeface="Calibri"/>
                <a:ea typeface="Calibri"/>
              </a:rPr>
              <a:t>IETF Hackathon – YANG model and implementation of Network Interconnect Tester</a:t>
            </a:r>
            <a:endParaRPr b="0" lang="bg-BG" sz="1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bg-BG" sz="4400" spc="-1" strike="noStrike">
                <a:latin typeface="Arial"/>
              </a:rPr>
              <a:t>Click to edit the title text format</a:t>
            </a:r>
            <a:endParaRPr b="0" lang="bg-BG" sz="44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3200" spc="-1" strike="noStrike">
                <a:latin typeface="Arial"/>
              </a:rPr>
              <a:t>Click to edit the outline text format</a:t>
            </a:r>
            <a:endParaRPr b="0" lang="bg-BG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bg-BG" sz="2800" spc="-1" strike="noStrike">
                <a:latin typeface="Arial"/>
              </a:rPr>
              <a:t>Second Outline Level</a:t>
            </a:r>
            <a:endParaRPr b="0" lang="bg-BG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400" spc="-1" strike="noStrike">
                <a:latin typeface="Arial"/>
              </a:rPr>
              <a:t>Third Outline Level</a:t>
            </a:r>
            <a:endParaRPr b="0" lang="bg-BG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bg-BG" sz="2000" spc="-1" strike="noStrike">
                <a:latin typeface="Arial"/>
              </a:rPr>
              <a:t>Fourth Outline Level</a:t>
            </a:r>
            <a:endParaRPr b="0" lang="bg-BG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Fifth Outline Level</a:t>
            </a:r>
            <a:endParaRPr b="0" lang="bg-BG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Sixth Outline Level</a:t>
            </a:r>
            <a:endParaRPr b="0" lang="bg-BG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bg-BG" sz="2000" spc="-1" strike="noStrike">
                <a:latin typeface="Arial"/>
              </a:rPr>
              <a:t>Seventh Outline Level</a:t>
            </a:r>
            <a:endParaRPr b="0" lang="bg-BG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datatracker.ietf.org/doc/draft-vassilev-bmwg-network-interconnect-tester/" TargetMode="External"/><Relationship Id="rId2" Type="http://schemas.openxmlformats.org/officeDocument/2006/relationships/hyperlink" Target="https://github.com/vlvassilev/litenc/blob/master/tntapi/example/ietf-network-interconnect-tester/rfc2544.py" TargetMode="External"/><Relationship Id="rId3" Type="http://schemas.openxmlformats.org/officeDocument/2006/relationships/hyperlink" Target="https://sourceforge.net/p/yuma123/git/ci/master/tree/example-modules/ietf-traffic-generator" TargetMode="External"/><Relationship Id="rId4" Type="http://schemas.openxmlformats.org/officeDocument/2006/relationships/hyperlink" Target="https://github.com/vlvassilev/network-interconnect-tester-cores/tree/master/lib/hw/lsi/cores/traffic_generator_gmii" TargetMode="External"/><Relationship Id="rId5" Type="http://schemas.openxmlformats.org/officeDocument/2006/relationships/hyperlink" Target="https://github.com/vlvassilev/spark" TargetMode="External"/><Relationship Id="rId6" Type="http://schemas.openxmlformats.org/officeDocument/2006/relationships/hyperlink" Target="https://www.hackster.io/lightside-instruments/network-programmability-kit-for-ultra96-07435c" TargetMode="External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tools.ietf.org/html/draft-vassilev-bmwg-network-interconnect-tester-05" TargetMode="External"/><Relationship Id="rId2" Type="http://schemas.openxmlformats.org/officeDocument/2006/relationships/hyperlink" Target="https://github.com/vlvassilev/yuma123/blob/master/example-modules/ietf-traffic-generator/ietf-traffic-generator.c" TargetMode="External"/><Relationship Id="rId3" Type="http://schemas.openxmlformats.org/officeDocument/2006/relationships/hyperlink" Target="https://github.com/vlvassilev/yuma123/blob/master/example-modules/ietf-traffic-analyzer/ietf-traffic-analyzer.c" TargetMode="External"/><Relationship Id="rId4" Type="http://schemas.openxmlformats.org/officeDocument/2006/relationships/hyperlink" Target="https://github.com/vlvassilev/yuma123/blob/master/example-modules/ietf-traffic-generator/traffic-generator.c" TargetMode="External"/><Relationship Id="rId5" Type="http://schemas.openxmlformats.org/officeDocument/2006/relationships/hyperlink" Target="https://github.com/vlvassilev/yuma123/blob/master/example-modules/ietf-traffic-generator/traffic-analyzer.c" TargetMode="External"/><Relationship Id="rId6" Type="http://schemas.openxmlformats.org/officeDocument/2006/relationships/hyperlink" Target="https://github.com/vlvassilev/network-interconnect-tester-cores/blob/master/lib/hw/lsi/cores/rtclock/hdl/rtclock.v" TargetMode="External"/><Relationship Id="rId7" Type="http://schemas.openxmlformats.org/officeDocument/2006/relationships/hyperlink" Target="https://github.com/vlvassilev/network-interconnect-tester-cores/blob/master/lib/sw/lsi/cores/traffic-generator-gmii/traffic-generator-gmii.c" TargetMode="External"/><Relationship Id="rId8" Type="http://schemas.openxmlformats.org/officeDocument/2006/relationships/hyperlink" Target="https://github.com/vlvassilev/network-interconnect-tester-cores/blob/master/lib/hw/lsi/cores/traffic_generator_gmii/hdl/traffic_generator_gmii.v" TargetMode="External"/><Relationship Id="rId9" Type="http://schemas.openxmlformats.org/officeDocument/2006/relationships/hyperlink" Target="https://github.com/lightside-instruments/network-interconnect-tester-cores/blob/master/lib/sw/lsi/cores/traffic-analyzer-gmii/traffic-analyzer-gmii.c" TargetMode="External"/><Relationship Id="rId10" Type="http://schemas.openxmlformats.org/officeDocument/2006/relationships/hyperlink" Target="https://github.com/vlvassilev/network-interconnect-tester-cores/blob/master/lib/hw/lsi/cores/traffic_analyzer_gmii/hdl/traffic_analyzer_gmii.v" TargetMode="External"/><Relationship Id="rId1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2529000" y="1306080"/>
            <a:ext cx="4083840" cy="1262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b">
            <a:normAutofit fontScale="43000"/>
          </a:bodyPr>
          <a:p>
            <a:pPr algn="ctr">
              <a:lnSpc>
                <a:spcPct val="100000"/>
              </a:lnSpc>
            </a:pPr>
            <a:r>
              <a:rPr b="0" lang="bg-BG" sz="4000" spc="-1" strike="noStrike">
                <a:solidFill>
                  <a:srgbClr val="535353"/>
                </a:solidFill>
                <a:latin typeface="Calibri"/>
                <a:ea typeface="Calibri"/>
              </a:rPr>
              <a:t>YANG model and implementation of Network Interconnect Tester</a:t>
            </a:r>
            <a:endParaRPr b="0" lang="bg-BG" sz="40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2528280" y="2827800"/>
            <a:ext cx="4084560" cy="104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rmAutofit fontScale="91000"/>
          </a:bodyPr>
          <a:p>
            <a:pPr marL="343080" indent="-340200">
              <a:lnSpc>
                <a:spcPct val="90000"/>
              </a:lnSpc>
              <a:spcBef>
                <a:spcPts val="700"/>
              </a:spcBef>
              <a:buClr>
                <a:srgbClr val="535353"/>
              </a:buClr>
              <a:buFont typeface="Arial"/>
              <a:buChar char="•"/>
            </a:pPr>
            <a:r>
              <a:rPr b="0" lang="bg-BG" sz="2400" spc="-1" strike="noStrike">
                <a:solidFill>
                  <a:srgbClr val="535353"/>
                </a:solidFill>
                <a:latin typeface="Calibri"/>
                <a:ea typeface="Calibri"/>
              </a:rPr>
              <a:t>IETF113 Hackathon</a:t>
            </a:r>
            <a:endParaRPr b="0" lang="bg-BG" sz="2400" spc="-1" strike="noStrike">
              <a:latin typeface="Arial"/>
            </a:endParaRPr>
          </a:p>
          <a:p>
            <a:pPr marL="343080" indent="-340200">
              <a:lnSpc>
                <a:spcPct val="90000"/>
              </a:lnSpc>
              <a:spcBef>
                <a:spcPts val="700"/>
              </a:spcBef>
              <a:buClr>
                <a:srgbClr val="535353"/>
              </a:buClr>
              <a:buFont typeface="Arial"/>
              <a:buChar char="•"/>
            </a:pPr>
            <a:r>
              <a:rPr b="0" lang="bg-BG" sz="2400" spc="-1" strike="noStrike">
                <a:solidFill>
                  <a:srgbClr val="535353"/>
                </a:solidFill>
                <a:latin typeface="Calibri"/>
                <a:ea typeface="Calibri"/>
              </a:rPr>
              <a:t>March 19-20, 2022 </a:t>
            </a:r>
            <a:endParaRPr b="0" lang="bg-BG" sz="2400" spc="-1" strike="noStrike">
              <a:latin typeface="Arial"/>
            </a:endParaRPr>
          </a:p>
          <a:p>
            <a:pPr marL="343080" indent="-340200">
              <a:lnSpc>
                <a:spcPct val="90000"/>
              </a:lnSpc>
              <a:spcBef>
                <a:spcPts val="700"/>
              </a:spcBef>
              <a:buClr>
                <a:srgbClr val="535353"/>
              </a:buClr>
              <a:buFont typeface="Arial"/>
              <a:buChar char="•"/>
            </a:pPr>
            <a:r>
              <a:rPr b="0" lang="bg-BG" sz="2400" spc="-1" strike="noStrike">
                <a:solidFill>
                  <a:srgbClr val="535353"/>
                </a:solidFill>
                <a:latin typeface="Calibri"/>
                <a:ea typeface="Calibri"/>
              </a:rPr>
              <a:t>Online</a:t>
            </a:r>
            <a:endParaRPr b="0" lang="bg-BG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2"/>
          <p:cNvSpPr/>
          <p:nvPr/>
        </p:nvSpPr>
        <p:spPr>
          <a:xfrm>
            <a:off x="457200" y="1200240"/>
            <a:ext cx="7937640" cy="3564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Specification: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1"/>
              </a:rPr>
              <a:t>draft-vassilev-bmwg-network-interconnect-tester-07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600" spc="-1" strike="noStrike">
                <a:solidFill>
                  <a:srgbClr val="000000"/>
                </a:solidFill>
                <a:latin typeface="Arial"/>
                <a:ea typeface="DejaVu Sans"/>
              </a:rPr>
              <a:t>Client side:</a:t>
            </a:r>
            <a:endParaRPr b="0" lang="bg-BG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Example script – rfc2544.py benchmark (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2"/>
              </a:rPr>
              <a:t>Python</a:t>
            </a: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)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Device side: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Software - ​YANG/NETCONF server instrumentation code (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3"/>
              </a:rPr>
              <a:t>C</a:t>
            </a: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)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Firmware - ​(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4"/>
              </a:rPr>
              <a:t>Verilog</a:t>
            </a: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)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Hardware – off-the-shelf FPGA module​ Ultra96 + 6x SFP+ network programmability kit shield (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5"/>
              </a:rPr>
              <a:t>KiCAD</a:t>
            </a: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,</a:t>
            </a:r>
            <a:r>
              <a:rPr b="0" lang="bg-BG" sz="1800" spc="-1" strike="noStrike">
                <a:solidFill>
                  <a:srgbClr val="0000ff"/>
                </a:solidFill>
                <a:latin typeface="Calibri"/>
                <a:ea typeface="Calibri"/>
              </a:rPr>
              <a:t> </a:t>
            </a:r>
            <a:r>
              <a:rPr b="0" lang="bg-BG" sz="1800" spc="-1" strike="noStrike" u="sng">
                <a:solidFill>
                  <a:srgbClr val="0000ff"/>
                </a:solidFill>
                <a:uFillTx/>
                <a:latin typeface="Calibri"/>
                <a:ea typeface="Calibri"/>
                <a:hlinkClick r:id="rId6"/>
              </a:rPr>
              <a:t>Walk-through</a:t>
            </a: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)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8502840" y="4769640"/>
            <a:ext cx="181080" cy="266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r">
              <a:lnSpc>
                <a:spcPct val="100000"/>
              </a:lnSpc>
            </a:pPr>
            <a:fld id="{755D021F-1545-4D33-9A16-43357D00F608}" type="slidenum">
              <a:rPr b="0" lang="bg-BG" sz="1200" spc="-1" strike="noStrike">
                <a:solidFill>
                  <a:srgbClr val="888888"/>
                </a:solidFill>
                <a:latin typeface="Calibri"/>
                <a:ea typeface="Calibri"/>
              </a:rPr>
              <a:t>1</a:t>
            </a:fld>
            <a:endParaRPr b="0" lang="bg-BG" sz="1200" spc="-1" strike="noStrike">
              <a:latin typeface="Arial"/>
            </a:endParaRPr>
          </a:p>
        </p:txBody>
      </p:sp>
      <p:sp>
        <p:nvSpPr>
          <p:cNvPr id="207" name="CustomShape 4"/>
          <p:cNvSpPr/>
          <p:nvPr/>
        </p:nvSpPr>
        <p:spPr>
          <a:xfrm>
            <a:off x="2914560" y="386280"/>
            <a:ext cx="1473840" cy="3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bg-BG" sz="2000" spc="-1" strike="noStrike">
                <a:solidFill>
                  <a:srgbClr val="000000"/>
                </a:solidFill>
                <a:latin typeface="Calibri"/>
                <a:ea typeface="Calibri"/>
              </a:rPr>
              <a:t>The project 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2000" spc="-1" strike="noStrike">
                <a:solidFill>
                  <a:srgbClr val="000000"/>
                </a:solidFill>
                <a:latin typeface="Calibri"/>
                <a:ea typeface="Calibri"/>
              </a:rPr>
              <a:t>Setup 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520560" y="1530360"/>
            <a:ext cx="7239960" cy="3049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>
              <a:lnSpc>
                <a:spcPct val="90000"/>
              </a:lnSpc>
              <a:spcBef>
                <a:spcPts val="499"/>
              </a:spcBef>
            </a:pPr>
            <a:endParaRPr b="0" lang="bg-BG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bg-BG" sz="1800" spc="-1" strike="noStrike"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8502840" y="4769640"/>
            <a:ext cx="181080" cy="266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r">
              <a:lnSpc>
                <a:spcPct val="100000"/>
              </a:lnSpc>
            </a:pPr>
            <a:fld id="{9FF932F3-EBD2-45FE-8DB1-286D5AE2E79A}" type="slidenum">
              <a:rPr b="0" lang="bg-BG" sz="1200" spc="-1" strike="noStrike">
                <a:solidFill>
                  <a:srgbClr val="888888"/>
                </a:solidFill>
                <a:latin typeface="Calibri"/>
                <a:ea typeface="Calibri"/>
              </a:rPr>
              <a:t>1</a:t>
            </a:fld>
            <a:endParaRPr b="0" lang="bg-BG" sz="1200" spc="-1" strike="noStrike">
              <a:latin typeface="Arial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109800" y="457200"/>
            <a:ext cx="2541240" cy="236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+-----------------+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eth0 |                 | eth1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+-&lt;|TG   tester7   TA|&lt;-+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|                 |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+-----------------+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+-----------------+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|                 |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+-&gt;|TA   tester8   TG|&gt;-+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+-----------------+</a:t>
            </a:r>
            <a:endParaRPr b="0" lang="bg-BG" sz="1000" spc="-1" strike="noStrike">
              <a:latin typeface="Arial"/>
            </a:endParaRPr>
          </a:p>
        </p:txBody>
      </p:sp>
      <p:sp>
        <p:nvSpPr>
          <p:cNvPr id="212" name="CustomShape 5"/>
          <p:cNvSpPr/>
          <p:nvPr/>
        </p:nvSpPr>
        <p:spPr>
          <a:xfrm>
            <a:off x="109800" y="2926080"/>
            <a:ext cx="2541240" cy="156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+-----------------+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eth0 |                 | eth1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+-&lt;|TG   tester0   TA|&lt;-+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|                 |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+-----------------+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+-----------------------+</a:t>
            </a:r>
            <a:endParaRPr b="0" lang="bg-BG" sz="1000" spc="-1" strike="noStrike"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1"/>
          <a:stretch/>
        </p:blipFill>
        <p:spPr>
          <a:xfrm>
            <a:off x="2659680" y="860760"/>
            <a:ext cx="6432840" cy="3619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2000" spc="-1" strike="noStrike">
                <a:solidFill>
                  <a:srgbClr val="000000"/>
                </a:solidFill>
                <a:latin typeface="Calibri"/>
                <a:ea typeface="Calibri"/>
              </a:rPr>
              <a:t>Design and implementation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546120" y="1005840"/>
            <a:ext cx="8229600" cy="4012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NETCONF Server (Model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1"/>
              </a:rPr>
              <a:t>YANG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), Implementation Generator module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2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), Analyzer module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3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))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TRAFFIC-GENERATOR-SW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4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              TRAFFIC-ANALYZER-SW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5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    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Socket API                             Socket API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\   |   /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Kernel      Sync -&gt;{RTCLOCK}(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6"/>
              </a:rPr>
              <a:t>Verilog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     Kernel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PPS  /   |   \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DMA                                    DMA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[AXI]                                | [AXI]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MAC  TRAFFIC-GENERATOR-HW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7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,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8"/>
              </a:rPr>
              <a:t>Verilog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  MAC    TRAFFIC-ANALYZER-HW (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9"/>
              </a:rPr>
              <a:t>C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,</a:t>
            </a:r>
            <a:r>
              <a:rPr b="0" lang="bg-BG" sz="1000" spc="-1" strike="noStrike" u="sng">
                <a:solidFill>
                  <a:srgbClr val="0000ff"/>
                </a:solidFill>
                <a:uFillTx/>
                <a:latin typeface="Liberation Mono;Courier New"/>
                <a:ea typeface="DejaVu Sans"/>
                <a:hlinkClick r:id="rId10"/>
              </a:rPr>
              <a:t>Verilog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)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\   /                                 |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\ /                                  |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GMII_MUX                               +---+---+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[GMII]                                | [GMII]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PHY                                     PHY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     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SFP+ TX                                 SFP+ RX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|                                       |</a:t>
            </a:r>
            <a:endParaRPr b="0" lang="bg-BG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       </a:t>
            </a:r>
            <a:r>
              <a:rPr b="0" lang="bg-BG" sz="1000" spc="-1" strike="noStrike">
                <a:solidFill>
                  <a:srgbClr val="000000"/>
                </a:solidFill>
                <a:latin typeface="Liberation Mono;Courier New"/>
                <a:ea typeface="DejaVu Sans"/>
              </a:rPr>
              <a:t>+-&gt;-----------------------------------&gt;-+</a:t>
            </a:r>
            <a:endParaRPr b="0" lang="bg-BG" sz="1000" spc="-1" strike="noStrike">
              <a:latin typeface="Arial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8502840" y="4769640"/>
            <a:ext cx="181080" cy="266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r">
              <a:lnSpc>
                <a:spcPct val="100000"/>
              </a:lnSpc>
            </a:pPr>
            <a:fld id="{CD21B346-BB6C-4E2A-A0A2-B9D2CE3C10B3}" type="slidenum">
              <a:rPr b="0" lang="bg-BG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bg-BG" sz="1200" spc="-1" strike="noStrike">
              <a:latin typeface="Arial"/>
            </a:endParaRPr>
          </a:p>
        </p:txBody>
      </p:sp>
      <p:sp>
        <p:nvSpPr>
          <p:cNvPr id="217" name="CustomShape 4"/>
          <p:cNvSpPr/>
          <p:nvPr/>
        </p:nvSpPr>
        <p:spPr>
          <a:xfrm>
            <a:off x="914400" y="4377960"/>
            <a:ext cx="420480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bg-BG" sz="1400" spc="-1" strike="noStrike">
                <a:solidFill>
                  <a:srgbClr val="000000"/>
                </a:solidFill>
                <a:latin typeface="Arial"/>
                <a:ea typeface="DejaVu Sans"/>
              </a:rPr>
              <a:t>* - underlined text has links to repositories</a:t>
            </a:r>
            <a:endParaRPr b="0" lang="bg-BG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2000" spc="-1" strike="noStrike">
                <a:solidFill>
                  <a:srgbClr val="000000"/>
                </a:solidFill>
                <a:latin typeface="Calibri"/>
                <a:ea typeface="Calibri"/>
              </a:rPr>
              <a:t>What got done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457200" y="1200240"/>
            <a:ext cx="7937640" cy="3564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3"/>
          <p:cNvSpPr/>
          <p:nvPr/>
        </p:nvSpPr>
        <p:spPr>
          <a:xfrm>
            <a:off x="8502840" y="4769640"/>
            <a:ext cx="181080" cy="2664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r">
              <a:lnSpc>
                <a:spcPct val="100000"/>
              </a:lnSpc>
            </a:pPr>
            <a:fld id="{02373FFD-CED1-4934-BE56-234114E105A4}" type="slidenum">
              <a:rPr b="0" lang="bg-BG" sz="1200" spc="-1" strike="noStrike">
                <a:solidFill>
                  <a:srgbClr val="888888"/>
                </a:solidFill>
                <a:latin typeface="Calibri"/>
                <a:ea typeface="Calibri"/>
              </a:rPr>
              <a:t>&lt;number&gt;</a:t>
            </a:fld>
            <a:endParaRPr b="0" lang="bg-BG" sz="1200" spc="-1" strike="noStrike">
              <a:latin typeface="Arial"/>
            </a:endParaRPr>
          </a:p>
        </p:txBody>
      </p:sp>
      <p:sp>
        <p:nvSpPr>
          <p:cNvPr id="221" name="CustomShape 4"/>
          <p:cNvSpPr/>
          <p:nvPr/>
        </p:nvSpPr>
        <p:spPr>
          <a:xfrm>
            <a:off x="457200" y="1200240"/>
            <a:ext cx="7937640" cy="35643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>
            <a:noAutofit/>
          </a:bodyPr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Work on the rfc2544.py script RFC2544 sec. 26.6 – Reset  (Python).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bg-BG" sz="1800" spc="-1" strike="noStrike">
                <a:solidFill>
                  <a:srgbClr val="000000"/>
                </a:solidFill>
                <a:latin typeface="Calibri"/>
                <a:ea typeface="Calibri"/>
              </a:rPr>
              <a:t>* Work on YANG/NETCONF managed 59306A relay actuator.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bg-BG" sz="1800" spc="-1" strike="noStrike">
              <a:latin typeface="Arial"/>
            </a:endParaRPr>
          </a:p>
        </p:txBody>
      </p:sp>
      <p:pic>
        <p:nvPicPr>
          <p:cNvPr id="222" name="" descr=""/>
          <p:cNvPicPr/>
          <p:nvPr/>
        </p:nvPicPr>
        <p:blipFill>
          <a:blip r:embed="rId1"/>
          <a:stretch/>
        </p:blipFill>
        <p:spPr>
          <a:xfrm>
            <a:off x="1463040" y="2377440"/>
            <a:ext cx="3017520" cy="226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1731240" y="1470960"/>
            <a:ext cx="631476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bg-BG" sz="1600" spc="-1" strike="noStrike">
                <a:solidFill>
                  <a:srgbClr val="000000"/>
                </a:solidFill>
                <a:latin typeface="Bitstream Vera Sans"/>
                <a:ea typeface="DejaVu Sans"/>
              </a:rPr>
              <a:t>* Multi-stream implementation</a:t>
            </a:r>
            <a:endParaRPr b="0" lang="bg-BG" sz="16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367920" y="365760"/>
            <a:ext cx="8226720" cy="273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45720" rIns="4572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bg-BG" sz="2000" spc="-1" strike="noStrike">
                <a:solidFill>
                  <a:srgbClr val="000000"/>
                </a:solidFill>
                <a:latin typeface="Calibri"/>
                <a:ea typeface="Calibri"/>
              </a:rPr>
              <a:t>Remaining work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</TotalTime>
  <Application>LibreOffice/6.1.5.2$Linux_X86_64 LibreOffice_project/10$Build-2</Application>
  <Words>162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2021-03-09T13:38:24Z</dcterms:created>
  <dc:creator/>
  <dc:description/>
  <dc:language>en-US</dc:language>
  <cp:lastModifiedBy/>
  <dcterms:modified xsi:type="dcterms:W3CDTF">2022-03-20T13:36:52Z</dcterms:modified>
  <cp:revision>46</cp:revision>
  <dc:subject/>
  <dc:title>IETF Hackathon: YANG model for network tester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